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66"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BFD3AA-36DF-FF63-9856-F9A0F4ACA5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27CDE34B-61AD-7DAD-EBB6-42C56D2643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5BD61D19-FB83-14DE-9018-CADF8B1102C4}"/>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5" name="Footer Placeholder 4">
            <a:extLst>
              <a:ext uri="{FF2B5EF4-FFF2-40B4-BE49-F238E27FC236}">
                <a16:creationId xmlns:a16="http://schemas.microsoft.com/office/drawing/2014/main" xmlns="" id="{544EBB9D-6761-65A3-10DC-63A8A390754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D6F4E760-2BC2-6A32-AEA6-CB8299BC00DB}"/>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3859448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C1D4DD-EF0E-4B1D-99FF-32C6C75BF76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A0D7C816-8465-06A8-D79E-95769970F4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A9EEC53-CEB3-69A1-F0CE-513FC9C7278C}"/>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5" name="Footer Placeholder 4">
            <a:extLst>
              <a:ext uri="{FF2B5EF4-FFF2-40B4-BE49-F238E27FC236}">
                <a16:creationId xmlns:a16="http://schemas.microsoft.com/office/drawing/2014/main" xmlns="" id="{00826BC0-9B0D-9269-B8B6-144B325326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3BF9B9F-D9A3-406D-3C12-2011FFCE1F00}"/>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3043035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5003CC-227B-2FB2-5500-EF140C7E26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3D0EED2-A85F-C885-1FCF-A27D453E81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64D1CC5-9DFD-8353-3E6F-805C8AC65E9F}"/>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5" name="Footer Placeholder 4">
            <a:extLst>
              <a:ext uri="{FF2B5EF4-FFF2-40B4-BE49-F238E27FC236}">
                <a16:creationId xmlns:a16="http://schemas.microsoft.com/office/drawing/2014/main" xmlns="" id="{2C719F6C-4BB6-3F0C-1987-5C597F23DF4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6B3DB83-E6A0-1CAE-AE6A-A4D0D63DC369}"/>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4084455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14C2B6-4F29-5ADC-9A2A-6B49579B214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B21025DB-B086-D584-43F7-A137D6C2E8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5B101E62-5625-A0A5-4688-2722ADEBA3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4D86F2D4-8AF3-FA9E-E68B-6FE6B420D5CE}"/>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6" name="Footer Placeholder 5">
            <a:extLst>
              <a:ext uri="{FF2B5EF4-FFF2-40B4-BE49-F238E27FC236}">
                <a16:creationId xmlns:a16="http://schemas.microsoft.com/office/drawing/2014/main" xmlns="" id="{DF18C969-E649-A9D7-D0F0-60FFE5CEFA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D564BF3B-27B2-D43D-957B-D98E1BC22A6F}"/>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1983001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F4F079-F2B8-DC08-2ABF-53310CA7173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D65A87E9-FD5A-5480-C57C-B6B6F0CCE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FA9E200-AA18-6978-43CD-B99E22954D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E423EE3B-A48A-5E62-B32E-A2898435C7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CD2D8B4-1E07-86CB-B9CF-2B100AC41A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8E3DE958-57D9-A270-F4FF-F9E1DCFA7621}"/>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8" name="Footer Placeholder 7">
            <a:extLst>
              <a:ext uri="{FF2B5EF4-FFF2-40B4-BE49-F238E27FC236}">
                <a16:creationId xmlns:a16="http://schemas.microsoft.com/office/drawing/2014/main" xmlns="" id="{D57DF63F-259D-773D-001D-26DE552566D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39ABE399-0B3D-6CEB-5149-B20B673A7881}"/>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286338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51196-F0A9-5642-2543-212C7B25D38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1C1D3A59-C35B-C1A3-0F7A-FDCAAD10EEA1}"/>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4" name="Footer Placeholder 3">
            <a:extLst>
              <a:ext uri="{FF2B5EF4-FFF2-40B4-BE49-F238E27FC236}">
                <a16:creationId xmlns:a16="http://schemas.microsoft.com/office/drawing/2014/main" xmlns="" id="{72812D86-F494-3455-9C50-39E35474A62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2D618F93-3EB4-739D-1F36-99C7A7DAA495}"/>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2459973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F395B34-44D5-17F7-728F-DEE1460640CC}"/>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3" name="Footer Placeholder 2">
            <a:extLst>
              <a:ext uri="{FF2B5EF4-FFF2-40B4-BE49-F238E27FC236}">
                <a16:creationId xmlns:a16="http://schemas.microsoft.com/office/drawing/2014/main" xmlns="" id="{D4D4D8B9-9CF5-C0ED-2E2C-57E5D3202FA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A0AE27E5-BFD9-A181-97B2-D8098C0F01EA}"/>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365414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5337F6-FDEE-ED67-BDAE-606C58BB0F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806668E6-00F5-3540-DDFB-EF3F2A6B2D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96376F7E-DC84-521D-3C59-2588B38AF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BFF789F-E9C1-2107-3185-7429E72F3790}"/>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6" name="Footer Placeholder 5">
            <a:extLst>
              <a:ext uri="{FF2B5EF4-FFF2-40B4-BE49-F238E27FC236}">
                <a16:creationId xmlns:a16="http://schemas.microsoft.com/office/drawing/2014/main" xmlns="" id="{2153CDEE-AFA8-6161-0B45-AF8965D40A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726DD9AF-DC3F-B86F-7937-C3DDA5626887}"/>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988398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4C80B0-3B6C-F5F3-E4D1-C26B2D903B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B0ED0D22-38F0-70CD-DE1E-DBC7204D2D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8FEAF93E-B1DD-DB7D-B302-584C5C7B41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C3753D4-9E87-B921-56BC-778857256A82}"/>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6" name="Footer Placeholder 5">
            <a:extLst>
              <a:ext uri="{FF2B5EF4-FFF2-40B4-BE49-F238E27FC236}">
                <a16:creationId xmlns:a16="http://schemas.microsoft.com/office/drawing/2014/main" xmlns="" id="{83AA0B33-8C3F-1965-234D-FBB3CBFCB65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28B462A9-AF00-450D-7782-1C9156D48C1A}"/>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1632006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1745BB-3999-DAE7-5AF5-BED3CC86889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B6D5EFC3-1922-8081-286D-61FFA00CC8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352452E-4D1E-339B-C6B3-858B8D372C6A}"/>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5" name="Footer Placeholder 4">
            <a:extLst>
              <a:ext uri="{FF2B5EF4-FFF2-40B4-BE49-F238E27FC236}">
                <a16:creationId xmlns:a16="http://schemas.microsoft.com/office/drawing/2014/main" xmlns="" id="{9B3672BC-2473-E6A1-C7BD-EBA9814924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086DF8E-AEA1-6FC1-4EBC-CAB2F0A2CE60}"/>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3801830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91C0B14-CC0B-EA86-E177-873FB272C5B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9305ADB4-01A4-1460-3671-5B0DA42A16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DBE52897-08F7-0AEA-0BC3-EF073A9B06E5}"/>
              </a:ext>
            </a:extLst>
          </p:cNvPr>
          <p:cNvSpPr>
            <a:spLocks noGrp="1"/>
          </p:cNvSpPr>
          <p:nvPr>
            <p:ph type="dt" sz="half" idx="10"/>
          </p:nvPr>
        </p:nvSpPr>
        <p:spPr/>
        <p:txBody>
          <a:bodyPr/>
          <a:lstStyle/>
          <a:p>
            <a:fld id="{8A12BDBF-6C63-4EC8-9866-0B8D49B4A219}" type="datetimeFigureOut">
              <a:rPr lang="en-IN" smtClean="0"/>
              <a:t>05-04-2023</a:t>
            </a:fld>
            <a:endParaRPr lang="en-IN"/>
          </a:p>
        </p:txBody>
      </p:sp>
      <p:sp>
        <p:nvSpPr>
          <p:cNvPr id="5" name="Footer Placeholder 4">
            <a:extLst>
              <a:ext uri="{FF2B5EF4-FFF2-40B4-BE49-F238E27FC236}">
                <a16:creationId xmlns:a16="http://schemas.microsoft.com/office/drawing/2014/main" xmlns="" id="{0C034F4A-AC56-37EE-517B-7B4FC89AB1D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4E1039AB-1E13-ABC0-8A69-D92406820265}"/>
              </a:ext>
            </a:extLst>
          </p:cNvPr>
          <p:cNvSpPr>
            <a:spLocks noGrp="1"/>
          </p:cNvSpPr>
          <p:nvPr>
            <p:ph type="sldNum" sz="quarter" idx="12"/>
          </p:nvPr>
        </p:nvSpPr>
        <p:spPr/>
        <p:txBody>
          <a:bodyPr/>
          <a:lstStyle/>
          <a:p>
            <a:fld id="{1339915A-C21F-42BC-8238-3B3838AF7AA6}" type="slidenum">
              <a:rPr lang="en-IN" smtClean="0"/>
              <a:t>‹#›</a:t>
            </a:fld>
            <a:endParaRPr lang="en-IN"/>
          </a:p>
        </p:txBody>
      </p:sp>
    </p:spTree>
    <p:extLst>
      <p:ext uri="{BB962C8B-B14F-4D97-AF65-F5344CB8AC3E}">
        <p14:creationId xmlns:p14="http://schemas.microsoft.com/office/powerpoint/2010/main" val="187104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E1D587F-FB7D-4DD9-EC0C-764AD51636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12979F2-4870-C097-9908-FAF01D0DFB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F48F336-274E-0C05-1828-6005AAF4B0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2BDBF-6C63-4EC8-9866-0B8D49B4A219}" type="datetimeFigureOut">
              <a:rPr lang="en-IN" smtClean="0"/>
              <a:t>05-04-2023</a:t>
            </a:fld>
            <a:endParaRPr lang="en-IN"/>
          </a:p>
        </p:txBody>
      </p:sp>
      <p:sp>
        <p:nvSpPr>
          <p:cNvPr id="5" name="Footer Placeholder 4">
            <a:extLst>
              <a:ext uri="{FF2B5EF4-FFF2-40B4-BE49-F238E27FC236}">
                <a16:creationId xmlns:a16="http://schemas.microsoft.com/office/drawing/2014/main" xmlns="" id="{901E07D5-B009-1E8F-A434-B4ECE99330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B80D26A7-01FC-F376-2091-051423CC22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9915A-C21F-42BC-8238-3B3838AF7AA6}" type="slidenum">
              <a:rPr lang="en-IN" smtClean="0"/>
              <a:t>‹#›</a:t>
            </a:fld>
            <a:endParaRPr lang="en-IN"/>
          </a:p>
        </p:txBody>
      </p:sp>
    </p:spTree>
    <p:extLst>
      <p:ext uri="{BB962C8B-B14F-4D97-AF65-F5344CB8AC3E}">
        <p14:creationId xmlns:p14="http://schemas.microsoft.com/office/powerpoint/2010/main" val="1316214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6A2C989-C70F-3506-E385-3EEE77FD9BA0}"/>
              </a:ext>
            </a:extLst>
          </p:cNvPr>
          <p:cNvSpPr txBox="1"/>
          <p:nvPr/>
        </p:nvSpPr>
        <p:spPr>
          <a:xfrm>
            <a:off x="2196354" y="166771"/>
            <a:ext cx="6831104" cy="1477328"/>
          </a:xfrm>
          <a:prstGeom prst="rect">
            <a:avLst/>
          </a:prstGeom>
          <a:noFill/>
        </p:spPr>
        <p:txBody>
          <a:bodyPr wrap="square" rtlCol="0">
            <a:spAutoFit/>
          </a:bodyPr>
          <a:lstStyle/>
          <a:p>
            <a:r>
              <a:rPr lang="en-IN" dirty="0">
                <a:latin typeface="Arial Black" panose="020B0A04020102020204" pitchFamily="34" charset="0"/>
              </a:rPr>
              <a:t>NORMAN PUTSURE COLLEGE, CHUMUKEDIMA</a:t>
            </a:r>
          </a:p>
          <a:p>
            <a:r>
              <a:rPr lang="en-IN" dirty="0"/>
              <a:t>             </a:t>
            </a:r>
            <a:r>
              <a:rPr lang="en-IN" dirty="0">
                <a:latin typeface="Algerian" panose="04020705040A02060702" pitchFamily="82" charset="0"/>
              </a:rPr>
              <a:t>ART CLUB –ANNUAL REPORT 1</a:t>
            </a:r>
            <a:r>
              <a:rPr lang="en-IN" baseline="30000" dirty="0">
                <a:latin typeface="Algerian" panose="04020705040A02060702" pitchFamily="82" charset="0"/>
              </a:rPr>
              <a:t>ST</a:t>
            </a:r>
            <a:r>
              <a:rPr lang="en-IN" dirty="0">
                <a:latin typeface="Algerian" panose="04020705040A02060702" pitchFamily="82" charset="0"/>
              </a:rPr>
              <a:t> SEMESTER</a:t>
            </a:r>
          </a:p>
          <a:p>
            <a:r>
              <a:rPr lang="en-IN" dirty="0"/>
              <a:t>                            </a:t>
            </a:r>
            <a:r>
              <a:rPr lang="en-IN" dirty="0">
                <a:latin typeface="Arial Rounded MT Bold" panose="020F0704030504030204" pitchFamily="34" charset="0"/>
              </a:rPr>
              <a:t>2022-2023[JULY-MARCH]</a:t>
            </a:r>
          </a:p>
          <a:p>
            <a:endParaRPr lang="en-IN" dirty="0"/>
          </a:p>
          <a:p>
            <a:endParaRPr lang="en-IN" dirty="0"/>
          </a:p>
        </p:txBody>
      </p:sp>
      <p:pic>
        <p:nvPicPr>
          <p:cNvPr id="4" name="Picture 3">
            <a:extLst>
              <a:ext uri="{FF2B5EF4-FFF2-40B4-BE49-F238E27FC236}">
                <a16:creationId xmlns:a16="http://schemas.microsoft.com/office/drawing/2014/main" xmlns="" id="{EAF628B5-7D79-6564-A1D3-9B9AF9EAF1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8918" y="1120588"/>
            <a:ext cx="2196353" cy="1810871"/>
          </a:xfrm>
          <a:prstGeom prst="rect">
            <a:avLst/>
          </a:prstGeom>
        </p:spPr>
      </p:pic>
      <p:sp>
        <p:nvSpPr>
          <p:cNvPr id="5" name="TextBox 4">
            <a:extLst>
              <a:ext uri="{FF2B5EF4-FFF2-40B4-BE49-F238E27FC236}">
                <a16:creationId xmlns:a16="http://schemas.microsoft.com/office/drawing/2014/main" xmlns="" id="{6C965EB9-AD2F-72D3-D230-5BA3EDDA5939}"/>
              </a:ext>
            </a:extLst>
          </p:cNvPr>
          <p:cNvSpPr txBox="1"/>
          <p:nvPr/>
        </p:nvSpPr>
        <p:spPr>
          <a:xfrm>
            <a:off x="829235" y="2680446"/>
            <a:ext cx="10533529" cy="3631763"/>
          </a:xfrm>
          <a:prstGeom prst="rect">
            <a:avLst/>
          </a:prstGeom>
          <a:noFill/>
        </p:spPr>
        <p:txBody>
          <a:bodyPr wrap="square" rtlCol="0">
            <a:spAutoFit/>
          </a:bodyPr>
          <a:lstStyle/>
          <a:p>
            <a:r>
              <a:rPr lang="en-IN" sz="3200" dirty="0">
                <a:latin typeface="Arial Rounded MT Bold" panose="020F0704030504030204" pitchFamily="34" charset="0"/>
              </a:rPr>
              <a:t>A</a:t>
            </a:r>
            <a:r>
              <a:rPr lang="en-IN" dirty="0">
                <a:latin typeface="Arial Rounded MT Bold" panose="020F0704030504030204" pitchFamily="34" charset="0"/>
              </a:rPr>
              <a:t>n art is anything that brings the divine experience of aestheticism. It sets the tune to life and also an inevitable factor of the students life. The motto of art club aims at honouring the artistic talent of the students of [ NORMAN PUTSURE COLLEGE].</a:t>
            </a:r>
          </a:p>
          <a:p>
            <a:endParaRPr lang="en-IN" dirty="0">
              <a:latin typeface="Arial Rounded MT Bold" panose="020F0704030504030204" pitchFamily="34" charset="0"/>
            </a:endParaRPr>
          </a:p>
          <a:p>
            <a:r>
              <a:rPr lang="en-IN" dirty="0">
                <a:latin typeface="Arial Rounded MT Bold" panose="020F0704030504030204" pitchFamily="34" charset="0"/>
              </a:rPr>
              <a:t>The art club has also conducted many events and activities, with the serious task of continuing the tradition of perpetuating the artistic vibe and spirit throughout the campus.</a:t>
            </a:r>
          </a:p>
          <a:p>
            <a:r>
              <a:rPr lang="en-IN" dirty="0">
                <a:latin typeface="Arial Rounded MT Bold" panose="020F0704030504030204" pitchFamily="34" charset="0"/>
              </a:rPr>
              <a:t>Ensuing forth is the annual report of the art club which draws a vivid picture of the last years activities and events.</a:t>
            </a:r>
          </a:p>
          <a:p>
            <a:r>
              <a:rPr lang="en-IN" dirty="0">
                <a:latin typeface="Arial Rounded MT Bold" panose="020F0704030504030204" pitchFamily="34" charset="0"/>
              </a:rPr>
              <a:t>Under the guidance of teachers in charge[ Asst. Professor Miss NUNGSANGMONGLA OZUKUM, Asst. Professor Miss AVANI and Librarian Sir KELHOUVITO KENSE] and the students of the club, has conducted handful of events and activities till </a:t>
            </a:r>
            <a:r>
              <a:rPr lang="en-IN" dirty="0" smtClean="0">
                <a:latin typeface="Arial Rounded MT Bold" panose="020F0704030504030204" pitchFamily="34" charset="0"/>
              </a:rPr>
              <a:t>now.</a:t>
            </a:r>
          </a:p>
          <a:p>
            <a:r>
              <a:rPr lang="en-IN" dirty="0" smtClean="0">
                <a:latin typeface="Arial Black" panose="020B0A04020102020204" pitchFamily="34" charset="0"/>
              </a:rPr>
              <a:t>The </a:t>
            </a:r>
            <a:r>
              <a:rPr lang="en-IN" dirty="0">
                <a:latin typeface="Arial Black" panose="020B0A04020102020204" pitchFamily="34" charset="0"/>
              </a:rPr>
              <a:t>following are the activities and events organised by the art club:   </a:t>
            </a:r>
          </a:p>
        </p:txBody>
      </p:sp>
    </p:spTree>
    <p:extLst>
      <p:ext uri="{BB962C8B-B14F-4D97-AF65-F5344CB8AC3E}">
        <p14:creationId xmlns:p14="http://schemas.microsoft.com/office/powerpoint/2010/main" val="3675202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72D8D82C-2051-2347-F6EF-F36AE76ECB7A}"/>
              </a:ext>
            </a:extLst>
          </p:cNvPr>
          <p:cNvSpPr txBox="1"/>
          <p:nvPr/>
        </p:nvSpPr>
        <p:spPr>
          <a:xfrm>
            <a:off x="717176" y="215153"/>
            <a:ext cx="9995647" cy="646331"/>
          </a:xfrm>
          <a:prstGeom prst="rect">
            <a:avLst/>
          </a:prstGeom>
          <a:noFill/>
        </p:spPr>
        <p:txBody>
          <a:bodyPr wrap="square" rtlCol="0">
            <a:spAutoFit/>
          </a:bodyPr>
          <a:lstStyle/>
          <a:p>
            <a:r>
              <a:rPr lang="en-IN" dirty="0">
                <a:latin typeface="Arial Rounded MT Bold" panose="020F0704030504030204" pitchFamily="34" charset="0"/>
              </a:rPr>
              <a:t>1</a:t>
            </a:r>
            <a:r>
              <a:rPr lang="en-IN" dirty="0"/>
              <a:t>. </a:t>
            </a:r>
            <a:r>
              <a:rPr lang="en-IN" dirty="0">
                <a:latin typeface="Arial Rounded MT Bold" panose="020F0704030504030204" pitchFamily="34" charset="0"/>
              </a:rPr>
              <a:t>World nature conservation day was conducted by Art Club on 28</a:t>
            </a:r>
            <a:r>
              <a:rPr lang="en-IN" baseline="30000" dirty="0">
                <a:latin typeface="Arial Rounded MT Bold" panose="020F0704030504030204" pitchFamily="34" charset="0"/>
              </a:rPr>
              <a:t>th</a:t>
            </a:r>
            <a:r>
              <a:rPr lang="en-IN" dirty="0">
                <a:latin typeface="Arial Rounded MT Bold" panose="020F0704030504030204" pitchFamily="34" charset="0"/>
              </a:rPr>
              <a:t> July2022 by making banners</a:t>
            </a:r>
            <a:r>
              <a:rPr lang="en-IN" dirty="0"/>
              <a:t>.</a:t>
            </a:r>
          </a:p>
        </p:txBody>
      </p:sp>
      <p:pic>
        <p:nvPicPr>
          <p:cNvPr id="4" name="Picture 3">
            <a:extLst>
              <a:ext uri="{FF2B5EF4-FFF2-40B4-BE49-F238E27FC236}">
                <a16:creationId xmlns:a16="http://schemas.microsoft.com/office/drawing/2014/main" xmlns="" id="{6AAC6B90-7352-5134-27CE-42894FD60F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9174" y="886153"/>
            <a:ext cx="3128683" cy="1896035"/>
          </a:xfrm>
          <a:prstGeom prst="rect">
            <a:avLst/>
          </a:prstGeom>
        </p:spPr>
      </p:pic>
      <p:pic>
        <p:nvPicPr>
          <p:cNvPr id="6" name="Picture 5">
            <a:extLst>
              <a:ext uri="{FF2B5EF4-FFF2-40B4-BE49-F238E27FC236}">
                <a16:creationId xmlns:a16="http://schemas.microsoft.com/office/drawing/2014/main" xmlns="" id="{F08B0792-E960-8113-66A3-7C8957409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9810" y="886154"/>
            <a:ext cx="3496237" cy="1896035"/>
          </a:xfrm>
          <a:prstGeom prst="rect">
            <a:avLst/>
          </a:prstGeom>
        </p:spPr>
      </p:pic>
      <p:sp>
        <p:nvSpPr>
          <p:cNvPr id="7" name="TextBox 6">
            <a:extLst>
              <a:ext uri="{FF2B5EF4-FFF2-40B4-BE49-F238E27FC236}">
                <a16:creationId xmlns:a16="http://schemas.microsoft.com/office/drawing/2014/main" xmlns="" id="{55AC4C4D-60E9-40B8-3EE7-AC5FD4B8B737}"/>
              </a:ext>
            </a:extLst>
          </p:cNvPr>
          <p:cNvSpPr txBox="1"/>
          <p:nvPr/>
        </p:nvSpPr>
        <p:spPr>
          <a:xfrm>
            <a:off x="645459" y="3083859"/>
            <a:ext cx="11304493" cy="1200329"/>
          </a:xfrm>
          <a:prstGeom prst="rect">
            <a:avLst/>
          </a:prstGeom>
          <a:noFill/>
        </p:spPr>
        <p:txBody>
          <a:bodyPr wrap="square" rtlCol="0">
            <a:spAutoFit/>
          </a:bodyPr>
          <a:lstStyle/>
          <a:p>
            <a:r>
              <a:rPr lang="en-IN" dirty="0">
                <a:latin typeface="Arial Rounded MT Bold" panose="020F0704030504030204" pitchFamily="34" charset="0"/>
              </a:rPr>
              <a:t>2. On the 19</a:t>
            </a:r>
            <a:r>
              <a:rPr lang="en-IN" baseline="30000" dirty="0">
                <a:latin typeface="Arial Rounded MT Bold" panose="020F0704030504030204" pitchFamily="34" charset="0"/>
              </a:rPr>
              <a:t>th</a:t>
            </a:r>
            <a:r>
              <a:rPr lang="en-IN" dirty="0">
                <a:latin typeface="Arial Rounded MT Bold" panose="020F0704030504030204" pitchFamily="34" charset="0"/>
              </a:rPr>
              <a:t> of august2022, World Photography Day was organised by the Art Club with chief guest ATSEN MURRY [photographer].The club hosted a photography competition  in which the winner was SHIBU MAJUMDAR, first runner up BWENLO MESUNG and second runner up YANCHANG were awarded with cash prize.  </a:t>
            </a:r>
          </a:p>
        </p:txBody>
      </p:sp>
      <p:pic>
        <p:nvPicPr>
          <p:cNvPr id="5" name="Picture 4">
            <a:extLst>
              <a:ext uri="{FF2B5EF4-FFF2-40B4-BE49-F238E27FC236}">
                <a16:creationId xmlns:a16="http://schemas.microsoft.com/office/drawing/2014/main" xmlns="" id="{BD523A8A-0002-CCF0-AEF2-152628A1B5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5516" y="4069976"/>
            <a:ext cx="4312024" cy="2572871"/>
          </a:xfrm>
          <a:prstGeom prst="rect">
            <a:avLst/>
          </a:prstGeom>
        </p:spPr>
      </p:pic>
    </p:spTree>
    <p:extLst>
      <p:ext uri="{BB962C8B-B14F-4D97-AF65-F5344CB8AC3E}">
        <p14:creationId xmlns:p14="http://schemas.microsoft.com/office/powerpoint/2010/main" val="4227300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2FC4DA0-5DB3-DED2-42A2-5D779FE73CFB}"/>
              </a:ext>
            </a:extLst>
          </p:cNvPr>
          <p:cNvSpPr txBox="1"/>
          <p:nvPr/>
        </p:nvSpPr>
        <p:spPr>
          <a:xfrm>
            <a:off x="475130" y="3614463"/>
            <a:ext cx="11483788" cy="646331"/>
          </a:xfrm>
          <a:prstGeom prst="rect">
            <a:avLst/>
          </a:prstGeom>
          <a:noFill/>
        </p:spPr>
        <p:txBody>
          <a:bodyPr wrap="square" rtlCol="0">
            <a:spAutoFit/>
          </a:bodyPr>
          <a:lstStyle/>
          <a:p>
            <a:r>
              <a:rPr lang="en-IN" dirty="0">
                <a:latin typeface="Arial Rounded MT Bold" panose="020F0704030504030204" pitchFamily="34" charset="0"/>
              </a:rPr>
              <a:t>4. Art competition event for students was conducted on 9</a:t>
            </a:r>
            <a:r>
              <a:rPr lang="en-IN" baseline="30000" dirty="0">
                <a:latin typeface="Arial Rounded MT Bold" panose="020F0704030504030204" pitchFamily="34" charset="0"/>
              </a:rPr>
              <a:t>th</a:t>
            </a:r>
            <a:r>
              <a:rPr lang="en-IN" dirty="0">
                <a:latin typeface="Arial Rounded MT Bold" panose="020F0704030504030204" pitchFamily="34" charset="0"/>
              </a:rPr>
              <a:t> December 2022. The  winners were 1</a:t>
            </a:r>
            <a:r>
              <a:rPr lang="en-IN" baseline="30000" dirty="0">
                <a:latin typeface="Arial Rounded MT Bold" panose="020F0704030504030204" pitchFamily="34" charset="0"/>
              </a:rPr>
              <a:t>st</a:t>
            </a:r>
            <a:r>
              <a:rPr lang="en-IN" dirty="0">
                <a:latin typeface="Arial Rounded MT Bold" panose="020F0704030504030204" pitchFamily="34" charset="0"/>
              </a:rPr>
              <a:t> THEJAKHWELIE, 2</a:t>
            </a:r>
            <a:r>
              <a:rPr lang="en-IN" baseline="30000" dirty="0">
                <a:latin typeface="Arial Rounded MT Bold" panose="020F0704030504030204" pitchFamily="34" charset="0"/>
              </a:rPr>
              <a:t>nd</a:t>
            </a:r>
            <a:r>
              <a:rPr lang="en-IN" dirty="0">
                <a:latin typeface="Arial Rounded MT Bold" panose="020F0704030504030204" pitchFamily="34" charset="0"/>
              </a:rPr>
              <a:t> MHABENI YANTHAN and 3</a:t>
            </a:r>
            <a:r>
              <a:rPr lang="en-IN" baseline="30000" dirty="0">
                <a:latin typeface="Arial Rounded MT Bold" panose="020F0704030504030204" pitchFamily="34" charset="0"/>
              </a:rPr>
              <a:t>rd</a:t>
            </a:r>
            <a:r>
              <a:rPr lang="en-IN" dirty="0">
                <a:latin typeface="Arial Rounded MT Bold" panose="020F0704030504030204" pitchFamily="34" charset="0"/>
              </a:rPr>
              <a:t> BONGZILI SANGTAM were awarded with cash prize. </a:t>
            </a:r>
            <a:r>
              <a:rPr lang="en-IN" baseline="30000" dirty="0">
                <a:latin typeface="Arial Rounded MT Bold" panose="020F0704030504030204" pitchFamily="34" charset="0"/>
              </a:rPr>
              <a:t>        </a:t>
            </a:r>
            <a:r>
              <a:rPr lang="en-IN" dirty="0">
                <a:latin typeface="Arial Rounded MT Bold" panose="020F0704030504030204" pitchFamily="34" charset="0"/>
              </a:rPr>
              <a:t>  </a:t>
            </a:r>
          </a:p>
        </p:txBody>
      </p:sp>
      <p:pic>
        <p:nvPicPr>
          <p:cNvPr id="4" name="Picture 3">
            <a:extLst>
              <a:ext uri="{FF2B5EF4-FFF2-40B4-BE49-F238E27FC236}">
                <a16:creationId xmlns:a16="http://schemas.microsoft.com/office/drawing/2014/main" xmlns="" id="{AC35CC54-B1DD-0B9E-2617-446B079A5A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635" y="4361311"/>
            <a:ext cx="4374777" cy="2102224"/>
          </a:xfrm>
          <a:prstGeom prst="rect">
            <a:avLst/>
          </a:prstGeom>
        </p:spPr>
      </p:pic>
      <p:pic>
        <p:nvPicPr>
          <p:cNvPr id="6" name="Picture 5">
            <a:extLst>
              <a:ext uri="{FF2B5EF4-FFF2-40B4-BE49-F238E27FC236}">
                <a16:creationId xmlns:a16="http://schemas.microsoft.com/office/drawing/2014/main" xmlns="" id="{402E5EDD-4150-13AE-9771-1773FB0C58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7705" y="4361311"/>
            <a:ext cx="4294095" cy="2102225"/>
          </a:xfrm>
          <a:prstGeom prst="rect">
            <a:avLst/>
          </a:prstGeom>
        </p:spPr>
      </p:pic>
      <p:sp>
        <p:nvSpPr>
          <p:cNvPr id="7" name="TextBox 6">
            <a:extLst>
              <a:ext uri="{FF2B5EF4-FFF2-40B4-BE49-F238E27FC236}">
                <a16:creationId xmlns:a16="http://schemas.microsoft.com/office/drawing/2014/main" xmlns="" id="{55412D9F-51EA-41F8-8C15-9F2E669A3EBA}"/>
              </a:ext>
            </a:extLst>
          </p:cNvPr>
          <p:cNvSpPr txBox="1"/>
          <p:nvPr/>
        </p:nvSpPr>
        <p:spPr>
          <a:xfrm>
            <a:off x="349624" y="394465"/>
            <a:ext cx="10829364" cy="646331"/>
          </a:xfrm>
          <a:prstGeom prst="rect">
            <a:avLst/>
          </a:prstGeom>
          <a:noFill/>
        </p:spPr>
        <p:txBody>
          <a:bodyPr wrap="square" rtlCol="0">
            <a:spAutoFit/>
          </a:bodyPr>
          <a:lstStyle/>
          <a:p>
            <a:r>
              <a:rPr lang="en-IN" dirty="0">
                <a:latin typeface="Arial Rounded MT Bold" panose="020F0704030504030204" pitchFamily="34" charset="0"/>
              </a:rPr>
              <a:t>3. On 11</a:t>
            </a:r>
            <a:r>
              <a:rPr lang="en-IN" baseline="30000" dirty="0">
                <a:latin typeface="Arial Rounded MT Bold" panose="020F0704030504030204" pitchFamily="34" charset="0"/>
              </a:rPr>
              <a:t>th</a:t>
            </a:r>
            <a:r>
              <a:rPr lang="en-IN" dirty="0">
                <a:latin typeface="Arial Rounded MT Bold" panose="020F0704030504030204" pitchFamily="34" charset="0"/>
              </a:rPr>
              <a:t> October 2022, “International Girl Child Day” Was Organised by Art Club in collaboration with the women’s cell on the theme ‘Our Time Is Now-our Rights Our Future’.</a:t>
            </a:r>
          </a:p>
        </p:txBody>
      </p:sp>
      <p:pic>
        <p:nvPicPr>
          <p:cNvPr id="11" name="Picture 10">
            <a:extLst>
              <a:ext uri="{FF2B5EF4-FFF2-40B4-BE49-F238E27FC236}">
                <a16:creationId xmlns:a16="http://schemas.microsoft.com/office/drawing/2014/main" xmlns="" id="{EEB9EBA6-4C33-FD85-A685-28B6FD9A1B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6980" y="986790"/>
            <a:ext cx="6426574" cy="2527157"/>
          </a:xfrm>
          <a:prstGeom prst="rect">
            <a:avLst/>
          </a:prstGeom>
        </p:spPr>
      </p:pic>
    </p:spTree>
    <p:extLst>
      <p:ext uri="{BB962C8B-B14F-4D97-AF65-F5344CB8AC3E}">
        <p14:creationId xmlns:p14="http://schemas.microsoft.com/office/powerpoint/2010/main" val="149627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F6063C2-1CE6-EB09-F46E-9941340B2594}"/>
              </a:ext>
            </a:extLst>
          </p:cNvPr>
          <p:cNvSpPr txBox="1"/>
          <p:nvPr/>
        </p:nvSpPr>
        <p:spPr>
          <a:xfrm>
            <a:off x="628650" y="1399383"/>
            <a:ext cx="11259670" cy="646331"/>
          </a:xfrm>
          <a:prstGeom prst="rect">
            <a:avLst/>
          </a:prstGeom>
          <a:noFill/>
        </p:spPr>
        <p:txBody>
          <a:bodyPr wrap="square" rtlCol="0">
            <a:spAutoFit/>
          </a:bodyPr>
          <a:lstStyle/>
          <a:p>
            <a:r>
              <a:rPr lang="en-IN" dirty="0">
                <a:latin typeface="Arial Rounded MT Bold" panose="020F0704030504030204" pitchFamily="34" charset="0"/>
              </a:rPr>
              <a:t>6. Art club in collaboration with Literature club went on a mini trip to CHUMPO MUSEUM followed by lunch at BAMBOO RESOURCE CENTRE on the day of 13</a:t>
            </a:r>
            <a:r>
              <a:rPr lang="en-IN" baseline="30000" dirty="0">
                <a:latin typeface="Arial Rounded MT Bold" panose="020F0704030504030204" pitchFamily="34" charset="0"/>
              </a:rPr>
              <a:t>th</a:t>
            </a:r>
            <a:r>
              <a:rPr lang="en-IN" dirty="0">
                <a:latin typeface="Arial Rounded MT Bold" panose="020F0704030504030204" pitchFamily="34" charset="0"/>
              </a:rPr>
              <a:t> February 2023 from 12:10 – 2:00pm.</a:t>
            </a:r>
          </a:p>
        </p:txBody>
      </p:sp>
      <p:pic>
        <p:nvPicPr>
          <p:cNvPr id="4" name="Picture 3">
            <a:extLst>
              <a:ext uri="{FF2B5EF4-FFF2-40B4-BE49-F238E27FC236}">
                <a16:creationId xmlns:a16="http://schemas.microsoft.com/office/drawing/2014/main" xmlns="" id="{EF3252D6-6214-1DCC-7C2E-CB67C00B9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273" y="2376519"/>
            <a:ext cx="4401671" cy="4122892"/>
          </a:xfrm>
          <a:prstGeom prst="rect">
            <a:avLst/>
          </a:prstGeom>
        </p:spPr>
      </p:pic>
      <p:pic>
        <p:nvPicPr>
          <p:cNvPr id="6" name="Picture 5">
            <a:extLst>
              <a:ext uri="{FF2B5EF4-FFF2-40B4-BE49-F238E27FC236}">
                <a16:creationId xmlns:a16="http://schemas.microsoft.com/office/drawing/2014/main" xmlns="" id="{257F23A6-4F1D-96B7-2FA9-2A67BD133C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8485" y="2376519"/>
            <a:ext cx="4266079" cy="4122891"/>
          </a:xfrm>
          <a:prstGeom prst="rect">
            <a:avLst/>
          </a:prstGeom>
        </p:spPr>
      </p:pic>
      <p:sp>
        <p:nvSpPr>
          <p:cNvPr id="7" name="TextBox 6">
            <a:extLst>
              <a:ext uri="{FF2B5EF4-FFF2-40B4-BE49-F238E27FC236}">
                <a16:creationId xmlns:a16="http://schemas.microsoft.com/office/drawing/2014/main" xmlns="" id="{18B348C0-ACA3-D3EB-E787-844B0557F280}"/>
              </a:ext>
            </a:extLst>
          </p:cNvPr>
          <p:cNvSpPr txBox="1"/>
          <p:nvPr/>
        </p:nvSpPr>
        <p:spPr>
          <a:xfrm>
            <a:off x="628650" y="457198"/>
            <a:ext cx="11259670" cy="369332"/>
          </a:xfrm>
          <a:prstGeom prst="rect">
            <a:avLst/>
          </a:prstGeom>
          <a:noFill/>
        </p:spPr>
        <p:txBody>
          <a:bodyPr wrap="square" rtlCol="0">
            <a:spAutoFit/>
          </a:bodyPr>
          <a:lstStyle/>
          <a:p>
            <a:r>
              <a:rPr lang="en-IN" dirty="0">
                <a:latin typeface="Arial Rounded MT Bold" panose="020F0704030504030204" pitchFamily="34" charset="0"/>
              </a:rPr>
              <a:t>5. Making of handmade duster(DIY) during the club activity on 23th January 2023.   </a:t>
            </a:r>
          </a:p>
        </p:txBody>
      </p:sp>
    </p:spTree>
    <p:extLst>
      <p:ext uri="{BB962C8B-B14F-4D97-AF65-F5344CB8AC3E}">
        <p14:creationId xmlns:p14="http://schemas.microsoft.com/office/powerpoint/2010/main" val="2269609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EC2986E8-2E31-B88A-FED6-999F0ADBBD37}"/>
              </a:ext>
            </a:extLst>
          </p:cNvPr>
          <p:cNvSpPr txBox="1"/>
          <p:nvPr/>
        </p:nvSpPr>
        <p:spPr>
          <a:xfrm>
            <a:off x="502024" y="376518"/>
            <a:ext cx="10784541" cy="646331"/>
          </a:xfrm>
          <a:prstGeom prst="rect">
            <a:avLst/>
          </a:prstGeom>
          <a:noFill/>
        </p:spPr>
        <p:txBody>
          <a:bodyPr wrap="square" rtlCol="0">
            <a:spAutoFit/>
          </a:bodyPr>
          <a:lstStyle/>
          <a:p>
            <a:r>
              <a:rPr lang="en-IN" dirty="0">
                <a:latin typeface="Arial Rounded MT Bold" panose="020F0704030504030204" pitchFamily="34" charset="0"/>
              </a:rPr>
              <a:t>7. The Art Club members  helped the literature club with cleaning of the library during library week week on 20</a:t>
            </a:r>
            <a:r>
              <a:rPr lang="en-IN" baseline="30000" dirty="0">
                <a:latin typeface="Arial Rounded MT Bold" panose="020F0704030504030204" pitchFamily="34" charset="0"/>
              </a:rPr>
              <a:t>th</a:t>
            </a:r>
            <a:r>
              <a:rPr lang="en-IN" dirty="0">
                <a:latin typeface="Arial Rounded MT Bold" panose="020F0704030504030204" pitchFamily="34" charset="0"/>
              </a:rPr>
              <a:t> February 2023.  </a:t>
            </a:r>
          </a:p>
        </p:txBody>
      </p:sp>
      <p:pic>
        <p:nvPicPr>
          <p:cNvPr id="4" name="Picture 3">
            <a:extLst>
              <a:ext uri="{FF2B5EF4-FFF2-40B4-BE49-F238E27FC236}">
                <a16:creationId xmlns:a16="http://schemas.microsoft.com/office/drawing/2014/main" xmlns="" id="{1E9867EA-2B8B-E42A-70F1-3523560B63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940" y="1022849"/>
            <a:ext cx="3881719" cy="2625786"/>
          </a:xfrm>
          <a:prstGeom prst="rect">
            <a:avLst/>
          </a:prstGeom>
        </p:spPr>
      </p:pic>
      <p:pic>
        <p:nvPicPr>
          <p:cNvPr id="6" name="Picture 5">
            <a:extLst>
              <a:ext uri="{FF2B5EF4-FFF2-40B4-BE49-F238E27FC236}">
                <a16:creationId xmlns:a16="http://schemas.microsoft.com/office/drawing/2014/main" xmlns="" id="{E577561F-CE7A-3531-72C6-AB66EB6A9C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4294" y="735542"/>
            <a:ext cx="3299011" cy="3200400"/>
          </a:xfrm>
          <a:prstGeom prst="rect">
            <a:avLst/>
          </a:prstGeom>
        </p:spPr>
      </p:pic>
      <p:sp>
        <p:nvSpPr>
          <p:cNvPr id="7" name="TextBox 6">
            <a:extLst>
              <a:ext uri="{FF2B5EF4-FFF2-40B4-BE49-F238E27FC236}">
                <a16:creationId xmlns:a16="http://schemas.microsoft.com/office/drawing/2014/main" xmlns="" id="{13E3EBF6-D01E-F9EA-58C8-3AABB5491442}"/>
              </a:ext>
            </a:extLst>
          </p:cNvPr>
          <p:cNvSpPr txBox="1"/>
          <p:nvPr/>
        </p:nvSpPr>
        <p:spPr>
          <a:xfrm>
            <a:off x="699247" y="3944471"/>
            <a:ext cx="10219765" cy="369332"/>
          </a:xfrm>
          <a:prstGeom prst="rect">
            <a:avLst/>
          </a:prstGeom>
          <a:noFill/>
        </p:spPr>
        <p:txBody>
          <a:bodyPr wrap="square" rtlCol="0">
            <a:spAutoFit/>
          </a:bodyPr>
          <a:lstStyle/>
          <a:p>
            <a:r>
              <a:rPr lang="en-IN" dirty="0">
                <a:latin typeface="Arial Rounded MT Bold" panose="020F0704030504030204" pitchFamily="34" charset="0"/>
              </a:rPr>
              <a:t>8.Art club during club activities- </a:t>
            </a:r>
          </a:p>
        </p:txBody>
      </p:sp>
      <p:pic>
        <p:nvPicPr>
          <p:cNvPr id="9" name="Picture 8">
            <a:extLst>
              <a:ext uri="{FF2B5EF4-FFF2-40B4-BE49-F238E27FC236}">
                <a16:creationId xmlns:a16="http://schemas.microsoft.com/office/drawing/2014/main" xmlns="" id="{874D3641-576F-7D26-9B15-998AE353C9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47" y="4509247"/>
            <a:ext cx="3978528" cy="1810872"/>
          </a:xfrm>
          <a:prstGeom prst="rect">
            <a:avLst/>
          </a:prstGeom>
        </p:spPr>
      </p:pic>
      <p:pic>
        <p:nvPicPr>
          <p:cNvPr id="11" name="Picture 10">
            <a:extLst>
              <a:ext uri="{FF2B5EF4-FFF2-40B4-BE49-F238E27FC236}">
                <a16:creationId xmlns:a16="http://schemas.microsoft.com/office/drawing/2014/main" xmlns="" id="{F6DE57EC-3641-51E5-8FDB-4264FBB143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2613" y="4129137"/>
            <a:ext cx="4473387" cy="2653554"/>
          </a:xfrm>
          <a:prstGeom prst="rect">
            <a:avLst/>
          </a:prstGeom>
        </p:spPr>
      </p:pic>
    </p:spTree>
    <p:extLst>
      <p:ext uri="{BB962C8B-B14F-4D97-AF65-F5344CB8AC3E}">
        <p14:creationId xmlns:p14="http://schemas.microsoft.com/office/powerpoint/2010/main" val="68604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645650C-FBBC-CE9B-701D-825ECF760BD4}"/>
              </a:ext>
            </a:extLst>
          </p:cNvPr>
          <p:cNvSpPr txBox="1"/>
          <p:nvPr/>
        </p:nvSpPr>
        <p:spPr>
          <a:xfrm>
            <a:off x="609600" y="645459"/>
            <a:ext cx="10793506" cy="1754326"/>
          </a:xfrm>
          <a:prstGeom prst="rect">
            <a:avLst/>
          </a:prstGeom>
          <a:noFill/>
        </p:spPr>
        <p:txBody>
          <a:bodyPr wrap="square" rtlCol="0">
            <a:spAutoFit/>
          </a:bodyPr>
          <a:lstStyle/>
          <a:p>
            <a:pPr algn="just"/>
            <a:r>
              <a:rPr lang="en-IN" dirty="0">
                <a:latin typeface="Arial Rounded MT Bold" panose="020F0704030504030204" pitchFamily="34" charset="0"/>
              </a:rPr>
              <a:t>To conclude, the Art Club has always encouraged the students to express their thoughts , feelings and creativity through the various events and activities. The club provides an opportunity to the students to let their imagination run wild by providing them with the sight to see things in a different way.</a:t>
            </a:r>
          </a:p>
          <a:p>
            <a:pPr algn="just"/>
            <a:endParaRPr lang="en-IN" dirty="0">
              <a:latin typeface="Arial Rounded MT Bold" panose="020F0704030504030204" pitchFamily="34" charset="0"/>
            </a:endParaRPr>
          </a:p>
          <a:p>
            <a:pPr algn="just"/>
            <a:r>
              <a:rPr lang="en-IN" dirty="0">
                <a:latin typeface="Arial Rounded MT Bold" panose="020F0704030504030204" pitchFamily="34" charset="0"/>
              </a:rPr>
              <a:t>The vision of the club is one of inclusion and creativity and personal experience through art.</a:t>
            </a:r>
          </a:p>
        </p:txBody>
      </p:sp>
      <p:sp>
        <p:nvSpPr>
          <p:cNvPr id="4" name="TextBox 3">
            <a:extLst>
              <a:ext uri="{FF2B5EF4-FFF2-40B4-BE49-F238E27FC236}">
                <a16:creationId xmlns:a16="http://schemas.microsoft.com/office/drawing/2014/main" xmlns="" id="{5673E293-C103-2D50-3154-67F11E30056C}"/>
              </a:ext>
            </a:extLst>
          </p:cNvPr>
          <p:cNvSpPr txBox="1"/>
          <p:nvPr/>
        </p:nvSpPr>
        <p:spPr>
          <a:xfrm>
            <a:off x="708212" y="2967335"/>
            <a:ext cx="2707341" cy="923330"/>
          </a:xfrm>
          <a:prstGeom prst="rect">
            <a:avLst/>
          </a:prstGeom>
          <a:noFill/>
        </p:spPr>
        <p:txBody>
          <a:bodyPr wrap="square" rtlCol="0">
            <a:spAutoFit/>
          </a:bodyPr>
          <a:lstStyle/>
          <a:p>
            <a:r>
              <a:rPr lang="en-IN" dirty="0">
                <a:latin typeface="Algerian" panose="04020705040A02060702" pitchFamily="82" charset="0"/>
              </a:rPr>
              <a:t>ALILA SANGTAM </a:t>
            </a:r>
          </a:p>
          <a:p>
            <a:r>
              <a:rPr lang="en-US" dirty="0">
                <a:latin typeface="Algerian" panose="04020705040A02060702" pitchFamily="82" charset="0"/>
              </a:rPr>
              <a:t>Department of sociology</a:t>
            </a:r>
          </a:p>
        </p:txBody>
      </p:sp>
    </p:spTree>
    <p:extLst>
      <p:ext uri="{BB962C8B-B14F-4D97-AF65-F5344CB8AC3E}">
        <p14:creationId xmlns:p14="http://schemas.microsoft.com/office/powerpoint/2010/main" val="4134841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472</Words>
  <Application>Microsoft Office PowerPoint</Application>
  <PresentationFormat>Widescreen</PresentationFormat>
  <Paragraphs>22</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Algerian</vt:lpstr>
      <vt:lpstr>Arial</vt:lpstr>
      <vt:lpstr>Arial Black</vt:lpstr>
      <vt:lpstr>Arial Rounded MT 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Litsong Sangtam</dc:creator>
  <cp:lastModifiedBy>admin</cp:lastModifiedBy>
  <cp:revision>10</cp:revision>
  <dcterms:created xsi:type="dcterms:W3CDTF">2023-03-31T12:18:34Z</dcterms:created>
  <dcterms:modified xsi:type="dcterms:W3CDTF">2023-04-05T08:06:33Z</dcterms:modified>
</cp:coreProperties>
</file>